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bin" pitchFamily="2" charset="77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AB9AA3-C8C8-7547-BCEB-F53C0DC5EBBD}" v="7" dt="2025-12-10T22:02:49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/>
    <p:restoredTop sz="94609"/>
  </p:normalViewPr>
  <p:slideViewPr>
    <p:cSldViewPr snapToGrid="0">
      <p:cViewPr varScale="1">
        <p:scale>
          <a:sx n="181" d="100"/>
          <a:sy n="181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new presentation templates can be found here: https://pppl-intranet.princeton.edu/resources/communications/pppl-logo-files-and-templates</a:t>
            </a: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f16395f6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f16395f6a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3af16395f6a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f16395f6a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af16395f6a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af16395f6a_0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f16395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f16395f6a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af16395f6a_0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61828dca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61828dcad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a61828dcad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61828dc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61828dca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a61828dca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61828dca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61828dcad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3a61828dcad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e7353727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e7353727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7e73537272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f16395f6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f16395f6a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3af16395f6a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f16395f6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af16395f6a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af16395f6a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f16395f6a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f16395f6a_0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af16395f6a_0_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f16395f6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f16395f6a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3af16395f6a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4621eeb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4621eeb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a4621eeb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Mai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2485" y="69968"/>
            <a:ext cx="5361300" cy="3458100"/>
          </a:xfrm>
          <a:prstGeom prst="rect">
            <a:avLst/>
          </a:prstGeom>
          <a:noFill/>
          <a:ln>
            <a:noFill/>
          </a:ln>
          <a:effectLst>
            <a:outerShdw blurRad="190500" dist="8455" dir="5400000" rotWithShape="0">
              <a:srgbClr val="000000"/>
            </a:outerShdw>
            <a:reflection stA="75000" endPos="40000" fadeDir="5400012" sy="-100000" algn="bl" rotWithShape="0"/>
          </a:effectLst>
        </p:spPr>
      </p:pic>
      <p:sp>
        <p:nvSpPr>
          <p:cNvPr id="17" name="Google Shape;17;p2"/>
          <p:cNvSpPr/>
          <p:nvPr/>
        </p:nvSpPr>
        <p:spPr>
          <a:xfrm>
            <a:off x="3659100" y="0"/>
            <a:ext cx="5484900" cy="4927800"/>
          </a:xfrm>
          <a:prstGeom prst="rect">
            <a:avLst/>
          </a:prstGeom>
          <a:gradFill>
            <a:gsLst>
              <a:gs pos="0">
                <a:srgbClr val="FFFFFF"/>
              </a:gs>
              <a:gs pos="28900">
                <a:srgbClr val="FFFFFF">
                  <a:alpha val="74901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endParaRPr sz="2800" b="0" i="0" u="none" strike="noStrike" cap="non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0" y="678950"/>
            <a:ext cx="8621486" cy="1644513"/>
          </a:xfrm>
          <a:custGeom>
            <a:avLst/>
            <a:gdLst/>
            <a:ahLst/>
            <a:cxnLst/>
            <a:rect l="l" t="t" r="r" b="b"/>
            <a:pathLst>
              <a:path w="8621486" h="1969477" extrusionOk="0">
                <a:moveTo>
                  <a:pt x="0" y="0"/>
                </a:moveTo>
                <a:lnTo>
                  <a:pt x="8621486" y="20097"/>
                </a:lnTo>
                <a:lnTo>
                  <a:pt x="7998488" y="1969477"/>
                </a:lnTo>
                <a:lnTo>
                  <a:pt x="0" y="19694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45256"/>
              </a:gs>
              <a:gs pos="100000">
                <a:srgbClr val="737373">
                  <a:alpha val="13725"/>
                </a:srgbClr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-1" y="685616"/>
            <a:ext cx="8277000" cy="1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rgia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2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041451" cy="692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+ Subheader">
  <p:cSld name="Two Content + Subheader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-55178" y="0"/>
            <a:ext cx="8647386" cy="543910"/>
          </a:xfrm>
          <a:custGeom>
            <a:avLst/>
            <a:gdLst/>
            <a:ahLst/>
            <a:cxnLst/>
            <a:rect l="l" t="t" r="r" b="b"/>
            <a:pathLst>
              <a:path w="8592207" h="543910" extrusionOk="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229" cy="5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190502" y="1221827"/>
            <a:ext cx="4247492" cy="359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4649513" y="1221828"/>
            <a:ext cx="4303987" cy="359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1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1812"/>
          <a:stretch/>
        </p:blipFill>
        <p:spPr>
          <a:xfrm>
            <a:off x="7740870" y="-86710"/>
            <a:ext cx="575442" cy="6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 txBox="1">
            <a:spLocks noGrp="1"/>
          </p:cNvSpPr>
          <p:nvPr>
            <p:ph type="body" idx="3"/>
          </p:nvPr>
        </p:nvSpPr>
        <p:spPr>
          <a:xfrm>
            <a:off x="190500" y="552450"/>
            <a:ext cx="8420100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hirds text plus figure">
  <p:cSld name="2 thirds text plus figur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body" idx="1"/>
          </p:nvPr>
        </p:nvSpPr>
        <p:spPr>
          <a:xfrm>
            <a:off x="110475" y="754700"/>
            <a:ext cx="5381400" cy="4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>
            <a:off x="457200" y="990602"/>
            <a:ext cx="8229600" cy="3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457201" y="162944"/>
            <a:ext cx="82296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3616" y="4671579"/>
            <a:ext cx="1298725" cy="36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 descr="D3D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796" y="4603928"/>
            <a:ext cx="961254" cy="54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292929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457201" y="162944"/>
            <a:ext cx="82296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204818" y="4848275"/>
            <a:ext cx="252382" cy="19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8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8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8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8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8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8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8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8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8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/>
            </a:lvl1pPr>
            <a:lvl2pPr marL="914400" lvl="1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457201" y="162944"/>
            <a:ext cx="8229601" cy="3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6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6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6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6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6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6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6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6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53"/>
              </a:buClr>
              <a:buSzPts val="600"/>
              <a:buFont typeface="Century Gothic"/>
              <a:buNone/>
              <a:defRPr sz="800" b="0" i="0" u="none" strike="noStrike" cap="none">
                <a:solidFill>
                  <a:srgbClr val="2452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8592207" cy="606460"/>
          </a:xfrm>
          <a:custGeom>
            <a:avLst/>
            <a:gdLst/>
            <a:ahLst/>
            <a:cxnLst/>
            <a:rect l="l" t="t" r="r" b="b"/>
            <a:pathLst>
              <a:path w="8592207" h="543910" extrusionOk="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117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0500" y="740979"/>
            <a:ext cx="8420100" cy="407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  <a:defRPr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1812"/>
          <a:stretch/>
        </p:blipFill>
        <p:spPr>
          <a:xfrm>
            <a:off x="7740870" y="-86710"/>
            <a:ext cx="575441" cy="6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">
  <p:cSld name="Chapter 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>
            <a:spLocks noGrp="1"/>
          </p:cNvSpPr>
          <p:nvPr>
            <p:ph type="pic" idx="2"/>
          </p:nvPr>
        </p:nvSpPr>
        <p:spPr>
          <a:xfrm>
            <a:off x="0" y="693682"/>
            <a:ext cx="9144000" cy="44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1836683"/>
            <a:ext cx="8621486" cy="1481785"/>
          </a:xfrm>
          <a:custGeom>
            <a:avLst/>
            <a:gdLst/>
            <a:ahLst/>
            <a:cxnLst/>
            <a:rect l="l" t="t" r="r" b="b"/>
            <a:pathLst>
              <a:path w="8621486" h="1969477" extrusionOk="0">
                <a:moveTo>
                  <a:pt x="0" y="0"/>
                </a:moveTo>
                <a:lnTo>
                  <a:pt x="8621486" y="20097"/>
                </a:lnTo>
                <a:lnTo>
                  <a:pt x="7998488" y="1969477"/>
                </a:lnTo>
                <a:lnTo>
                  <a:pt x="0" y="1969477"/>
                </a:lnTo>
                <a:lnTo>
                  <a:pt x="0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-1" y="1584250"/>
            <a:ext cx="8276897" cy="196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rgia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41451" cy="6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er">
  <p:cSld name="Sub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3978" y="0"/>
            <a:ext cx="8678917" cy="543910"/>
          </a:xfrm>
          <a:custGeom>
            <a:avLst/>
            <a:gdLst/>
            <a:ahLst/>
            <a:cxnLst/>
            <a:rect l="l" t="t" r="r" b="b"/>
            <a:pathLst>
              <a:path w="8592207" h="543910" extrusionOk="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11815" cy="5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90500" y="1213944"/>
            <a:ext cx="8420100" cy="360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  <a:defRPr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p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1812"/>
          <a:stretch/>
        </p:blipFill>
        <p:spPr>
          <a:xfrm>
            <a:off x="7740870" y="-86710"/>
            <a:ext cx="575442" cy="6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+ Subheader">
  <p:cSld name="Two Content + Sub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-2926" y="0"/>
            <a:ext cx="8647386" cy="543910"/>
          </a:xfrm>
          <a:custGeom>
            <a:avLst/>
            <a:gdLst/>
            <a:ahLst/>
            <a:cxnLst/>
            <a:rect l="l" t="t" r="r" b="b"/>
            <a:pathLst>
              <a:path w="8592207" h="543910" extrusionOk="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229" cy="5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190502" y="1221827"/>
            <a:ext cx="4247492" cy="359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4649513" y="1221828"/>
            <a:ext cx="4303987" cy="359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1812"/>
          <a:stretch/>
        </p:blipFill>
        <p:spPr>
          <a:xfrm>
            <a:off x="7740870" y="-86710"/>
            <a:ext cx="575442" cy="6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4055" y="0"/>
            <a:ext cx="8647386" cy="543910"/>
          </a:xfrm>
          <a:custGeom>
            <a:avLst/>
            <a:gdLst/>
            <a:ahLst/>
            <a:cxnLst/>
            <a:rect l="l" t="t" r="r" b="b"/>
            <a:pathLst>
              <a:path w="8592207" h="543910" extrusionOk="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7827580" cy="5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190500" y="4216619"/>
            <a:ext cx="8763000" cy="60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i="1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>
            <a:spLocks noGrp="1"/>
          </p:cNvSpPr>
          <p:nvPr>
            <p:ph type="pic" idx="2"/>
          </p:nvPr>
        </p:nvSpPr>
        <p:spPr>
          <a:xfrm>
            <a:off x="197069" y="742950"/>
            <a:ext cx="8756431" cy="347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pic>
        <p:nvPicPr>
          <p:cNvPr id="60" name="Google Shape;60;p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1812"/>
          <a:stretch/>
        </p:blipFill>
        <p:spPr>
          <a:xfrm>
            <a:off x="7743496" y="-86710"/>
            <a:ext cx="575442" cy="6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1429" y="0"/>
            <a:ext cx="8647386" cy="543910"/>
          </a:xfrm>
          <a:custGeom>
            <a:avLst/>
            <a:gdLst/>
            <a:ahLst/>
            <a:cxnLst/>
            <a:rect l="l" t="t" r="r" b="b"/>
            <a:pathLst>
              <a:path w="8592207" h="543910" extrusionOk="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229" cy="5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190502" y="740979"/>
            <a:ext cx="4247492" cy="407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4649513" y="740980"/>
            <a:ext cx="4303987" cy="407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9" name="Google Shape;69;p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1812"/>
          <a:stretch/>
        </p:blipFill>
        <p:spPr>
          <a:xfrm>
            <a:off x="7740870" y="-86710"/>
            <a:ext cx="575442" cy="6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x2">
  <p:cSld name="Gallery x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-52552" y="0"/>
            <a:ext cx="8647386" cy="543910"/>
          </a:xfrm>
          <a:custGeom>
            <a:avLst/>
            <a:gdLst/>
            <a:ahLst/>
            <a:cxnLst/>
            <a:rect l="l" t="t" r="r" b="b"/>
            <a:pathLst>
              <a:path w="8592207" h="543910" extrusionOk="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" name="Google Shape;74;p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1812"/>
          <a:stretch/>
        </p:blipFill>
        <p:spPr>
          <a:xfrm>
            <a:off x="7743496" y="-86710"/>
            <a:ext cx="575442" cy="6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76897" cy="5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1"/>
          </p:nvPr>
        </p:nvSpPr>
        <p:spPr>
          <a:xfrm>
            <a:off x="1057603" y="3168868"/>
            <a:ext cx="2670017" cy="165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2"/>
          </p:nvPr>
        </p:nvSpPr>
        <p:spPr>
          <a:xfrm>
            <a:off x="4886459" y="3168868"/>
            <a:ext cx="2670017" cy="165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>
            <a:spLocks noGrp="1"/>
          </p:cNvSpPr>
          <p:nvPr>
            <p:ph type="pic" idx="3"/>
          </p:nvPr>
        </p:nvSpPr>
        <p:spPr>
          <a:xfrm>
            <a:off x="1537742" y="938213"/>
            <a:ext cx="1709738" cy="1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2" name="Google Shape;82;p9"/>
          <p:cNvSpPr>
            <a:spLocks noGrp="1"/>
          </p:cNvSpPr>
          <p:nvPr>
            <p:ph type="pic" idx="4"/>
          </p:nvPr>
        </p:nvSpPr>
        <p:spPr>
          <a:xfrm>
            <a:off x="5366598" y="938213"/>
            <a:ext cx="1709738" cy="1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x3">
  <p:cSld name="Gallery x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-52552" y="0"/>
            <a:ext cx="8647386" cy="543910"/>
          </a:xfrm>
          <a:custGeom>
            <a:avLst/>
            <a:gdLst/>
            <a:ahLst/>
            <a:cxnLst/>
            <a:rect l="l" t="t" r="r" b="b"/>
            <a:pathLst>
              <a:path w="8592207" h="543910" extrusionOk="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5" name="Google Shape;85;p1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1812"/>
          <a:stretch/>
        </p:blipFill>
        <p:spPr>
          <a:xfrm>
            <a:off x="7743496" y="-86710"/>
            <a:ext cx="575442" cy="6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76897" cy="5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190500" y="3168868"/>
            <a:ext cx="2670017" cy="165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2"/>
          </p:nvPr>
        </p:nvSpPr>
        <p:spPr>
          <a:xfrm>
            <a:off x="3065542" y="3168868"/>
            <a:ext cx="2670017" cy="165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3"/>
          </p:nvPr>
        </p:nvSpPr>
        <p:spPr>
          <a:xfrm>
            <a:off x="5940583" y="3168868"/>
            <a:ext cx="2670017" cy="165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ctr"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>
            <a:spLocks noGrp="1"/>
          </p:cNvSpPr>
          <p:nvPr>
            <p:ph type="pic" idx="4"/>
          </p:nvPr>
        </p:nvSpPr>
        <p:spPr>
          <a:xfrm>
            <a:off x="670639" y="938213"/>
            <a:ext cx="1709738" cy="1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>
            <a:spLocks noGrp="1"/>
          </p:cNvSpPr>
          <p:nvPr>
            <p:ph type="pic" idx="5"/>
          </p:nvPr>
        </p:nvSpPr>
        <p:spPr>
          <a:xfrm>
            <a:off x="3545681" y="938213"/>
            <a:ext cx="1709738" cy="1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>
            <a:spLocks noGrp="1"/>
          </p:cNvSpPr>
          <p:nvPr>
            <p:ph type="pic" idx="6"/>
          </p:nvPr>
        </p:nvSpPr>
        <p:spPr>
          <a:xfrm>
            <a:off x="6420722" y="938213"/>
            <a:ext cx="1709738" cy="1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-1" y="1"/>
            <a:ext cx="8276897" cy="5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eorgia"/>
              <a:buNone/>
              <a:defRPr sz="2000" b="1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8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rgbClr val="445256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90500" y="552892"/>
            <a:ext cx="8420099" cy="4266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90499" y="4819650"/>
            <a:ext cx="736906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7559566" y="4819650"/>
            <a:ext cx="1393934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36">
          <p15:clr>
            <a:srgbClr val="F26B43"/>
          </p15:clr>
        </p15:guide>
        <p15:guide id="2" pos="120">
          <p15:clr>
            <a:srgbClr val="F26B43"/>
          </p15:clr>
        </p15:guide>
        <p15:guide id="3" pos="5424">
          <p15:clr>
            <a:srgbClr val="F26B43"/>
          </p15:clr>
        </p15:guide>
        <p15:guide id="4" pos="56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-1" y="685616"/>
            <a:ext cx="8277000" cy="1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Advances of AI in Fusion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Dec 10, 2025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E. Kolemen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3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Generalizable predictors to guide ITER operation: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Combining physics-based + data-driven models</a:t>
            </a:r>
            <a:endParaRPr b="0"/>
          </a:p>
        </p:txBody>
      </p:sp>
      <p:sp>
        <p:nvSpPr>
          <p:cNvPr id="288" name="Google Shape;288;p26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body" idx="1"/>
          </p:nvPr>
        </p:nvSpPr>
        <p:spPr>
          <a:xfrm>
            <a:off x="190500" y="680050"/>
            <a:ext cx="6069300" cy="429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ITER operation: use </a:t>
            </a:r>
            <a:r>
              <a:rPr lang="en-US" b="1" dirty="0"/>
              <a:t>all</a:t>
            </a:r>
            <a:r>
              <a:rPr lang="en-US" dirty="0"/>
              <a:t> information until now to predict (plan) next shot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from previous shots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Physics-based simulations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 Physics-based simulators (</a:t>
            </a:r>
            <a:r>
              <a:rPr lang="en-US" dirty="0">
                <a:solidFill>
                  <a:srgbClr val="1155CC"/>
                </a:solidFill>
              </a:rPr>
              <a:t>TGLF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GyroBohm</a:t>
            </a:r>
            <a:r>
              <a:rPr lang="en-US" dirty="0"/>
              <a:t>) and </a:t>
            </a:r>
            <a:r>
              <a:rPr lang="en-US" dirty="0">
                <a:solidFill>
                  <a:srgbClr val="FF9900"/>
                </a:solidFill>
              </a:rPr>
              <a:t>ML-based</a:t>
            </a:r>
            <a:r>
              <a:rPr lang="en-US" dirty="0"/>
              <a:t> models fail to extrapolate the profile prediction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solidFill>
                  <a:srgbClr val="A64D79"/>
                </a:solidFill>
              </a:rPr>
              <a:t>Meta-learner</a:t>
            </a:r>
            <a:r>
              <a:rPr lang="en-US" dirty="0"/>
              <a:t>, combining ML-model and physics-based prediction, extrapolates better than any individual predictor!</a:t>
            </a:r>
            <a:endParaRPr dirty="0"/>
          </a:p>
        </p:txBody>
      </p:sp>
      <p:pic>
        <p:nvPicPr>
          <p:cNvPr id="290" name="Google Shape;290;p26" title="Screenshot 2025-12-09 at 15.50.2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737" y="680050"/>
            <a:ext cx="2411150" cy="182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365900" y="4714850"/>
            <a:ext cx="2326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70C0"/>
                </a:solidFill>
              </a:rPr>
              <a:t>Abbate et al 2025 Nucl. Fusion 65 056014</a:t>
            </a:r>
            <a:endParaRPr sz="900">
              <a:solidFill>
                <a:srgbClr val="0070C0"/>
              </a:solidFill>
            </a:endParaRPr>
          </a:p>
        </p:txBody>
      </p:sp>
      <p:pic>
        <p:nvPicPr>
          <p:cNvPr id="2" name="data_plus_sim_meta.mp4">
            <a:hlinkClick r:id="" action="ppaction://media"/>
            <a:extLst>
              <a:ext uri="{FF2B5EF4-FFF2-40B4-BE49-F238E27FC236}">
                <a16:creationId xmlns:a16="http://schemas.microsoft.com/office/drawing/2014/main" id="{98067D47-EDBB-253F-8939-04360F110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5200" y="2602400"/>
            <a:ext cx="2266373" cy="2266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3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FAITH:</a:t>
            </a:r>
            <a:endParaRPr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Fusion Artificial Intelligence Toolkit &amp; Hub</a:t>
            </a:r>
            <a:endParaRPr b="0"/>
          </a:p>
        </p:txBody>
      </p:sp>
      <p:sp>
        <p:nvSpPr>
          <p:cNvPr id="299" name="Google Shape;299;p27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body" idx="1"/>
          </p:nvPr>
        </p:nvSpPr>
        <p:spPr>
          <a:xfrm>
            <a:off x="70675" y="742950"/>
            <a:ext cx="4677600" cy="264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Foundation model is trained on </a:t>
            </a:r>
            <a:r>
              <a:rPr lang="en-US" sz="1800" b="1"/>
              <a:t>all the available</a:t>
            </a:r>
            <a:r>
              <a:rPr lang="en-US" sz="1800"/>
              <a:t> </a:t>
            </a:r>
            <a:r>
              <a:rPr lang="en-US" sz="1800" b="1"/>
              <a:t>data</a:t>
            </a:r>
            <a:r>
              <a:rPr lang="en-US" sz="1800"/>
              <a:t> for an auxiliary unsupervised task (e.g. reconstructing masked data).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Foundation models learns a general understanding of plasma behavior.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It can then be adapted for specific task with a limited available data for that task.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/>
              <a:t>FAITH</a:t>
            </a:r>
            <a:r>
              <a:rPr lang="en-US" sz="1800"/>
              <a:t> is a github repo designed for the whole foundation model training pipeline.</a:t>
            </a:r>
            <a:endParaRPr sz="1800"/>
          </a:p>
        </p:txBody>
      </p:sp>
      <p:pic>
        <p:nvPicPr>
          <p:cNvPr id="301" name="Google Shape;301;p27" title="Screenshot 2025-11-26 at 15.32.23.png"/>
          <p:cNvPicPr preferRelativeResize="0"/>
          <p:nvPr/>
        </p:nvPicPr>
        <p:blipFill rotWithShape="1">
          <a:blip r:embed="rId3">
            <a:alphaModFix/>
          </a:blip>
          <a:srcRect t="36676"/>
          <a:stretch/>
        </p:blipFill>
        <p:spPr>
          <a:xfrm>
            <a:off x="4572426" y="607650"/>
            <a:ext cx="4427223" cy="27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 title="Screenshot 2025-11-26 at 14.31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801" y="3477519"/>
            <a:ext cx="5574502" cy="14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7"/>
          <p:cNvSpPr txBox="1">
            <a:spLocks noGrp="1"/>
          </p:cNvSpPr>
          <p:nvPr>
            <p:ph type="body" idx="1"/>
          </p:nvPr>
        </p:nvSpPr>
        <p:spPr>
          <a:xfrm>
            <a:off x="1435373" y="4811077"/>
            <a:ext cx="5923500" cy="36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Example of training a foundation model to reconstruct masked spectrograms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3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Coordinating Gyrotrons for Advanced ECH Control</a:t>
            </a:r>
            <a:endParaRPr b="0"/>
          </a:p>
        </p:txBody>
      </p:sp>
      <p:sp>
        <p:nvSpPr>
          <p:cNvPr id="310" name="Google Shape;310;p28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body" idx="1"/>
          </p:nvPr>
        </p:nvSpPr>
        <p:spPr>
          <a:xfrm>
            <a:off x="133800" y="740975"/>
            <a:ext cx="4027500" cy="407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ECH is a highly relevant heating actuator for low B</a:t>
            </a:r>
            <a:r>
              <a:rPr lang="en-US" sz="1500" baseline="-25000"/>
              <a:t>T</a:t>
            </a:r>
            <a:r>
              <a:rPr lang="en-US" sz="1500"/>
              <a:t> FPPs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At present in DIII-D, ECH is primarily used feedforward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Preset power waveforms with little-to-no modulation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–Fixed angles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 b="1"/>
              <a:t>ML surrogate enables advanced controller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Torbeam ML surrogate model runs real-time to calculate ECH/ECCD deposition profiles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Genetic optimizer finds good angles and duty cycles to achieve requested ECH profile</a:t>
            </a:r>
            <a:endParaRPr sz="15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12" name="Google Shape;312;p28" title="gyrotron_power_anima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275" y="670716"/>
            <a:ext cx="4982724" cy="18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/>
        </p:nvSpPr>
        <p:spPr>
          <a:xfrm>
            <a:off x="4685700" y="558300"/>
            <a:ext cx="39249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Real-time ECH optimizer dynamically tracks target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763" y="2539250"/>
            <a:ext cx="3073374" cy="2190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/>
        </p:nvSpPr>
        <p:spPr>
          <a:xfrm>
            <a:off x="7162125" y="2718850"/>
            <a:ext cx="1981800" cy="16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AI-based ECH control at DIII-D in shots 199597 (without control) and 199607 (with control), achieving improved plasma performance and tearing mode stability.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3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RTCAKENN: Predict  kinetic profiles in real-time with offline quality under severe conditions</a:t>
            </a:r>
            <a:endParaRPr b="0"/>
          </a:p>
        </p:txBody>
      </p:sp>
      <p:sp>
        <p:nvSpPr>
          <p:cNvPr id="322" name="Google Shape;322;p29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body" idx="1"/>
          </p:nvPr>
        </p:nvSpPr>
        <p:spPr>
          <a:xfrm>
            <a:off x="133800" y="3652925"/>
            <a:ext cx="8775600" cy="108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500"/>
              <a:t>Even during diagnostic failures, e.g., when TS measurements and MSE are unavailable for several time slices, RTCAKENN can still provide profile reconstructions with accuracy approaching that of offline CAKE.</a:t>
            </a:r>
            <a:endParaRPr sz="1500"/>
          </a:p>
        </p:txBody>
      </p:sp>
      <p:sp>
        <p:nvSpPr>
          <p:cNvPr id="324" name="Google Shape;324;p29"/>
          <p:cNvSpPr txBox="1"/>
          <p:nvPr/>
        </p:nvSpPr>
        <p:spPr>
          <a:xfrm>
            <a:off x="5098675" y="4602325"/>
            <a:ext cx="3567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</a:rPr>
              <a:t>*   Xing et al, 2021 Fusion Eng. &amp; Design 163 112163</a:t>
            </a:r>
            <a:endParaRPr sz="110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</a:rPr>
              <a:t>** Shousha et al 2024 Nucl. Fusion 64 026006</a:t>
            </a:r>
            <a:endParaRPr sz="1100">
              <a:solidFill>
                <a:srgbClr val="0070C0"/>
              </a:solidFill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999650" y="691325"/>
            <a:ext cx="554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CAKE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onsistent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utomatic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inetic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quilibrium reconstruction*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RTCAKENN: R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eal-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ime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CAKE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eural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etwork surrogate model**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rtcakenn_203016.mp4">
            <a:hlinkClick r:id="" action="ppaction://media"/>
            <a:extLst>
              <a:ext uri="{FF2B5EF4-FFF2-40B4-BE49-F238E27FC236}">
                <a16:creationId xmlns:a16="http://schemas.microsoft.com/office/drawing/2014/main" id="{5D663B87-8936-C0AA-DC94-FAA78C869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8885" y="1490225"/>
            <a:ext cx="3532715" cy="2250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70E3-81CC-6BEB-2E32-F2C1C47EE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1531032"/>
            <a:ext cx="5234707" cy="2081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3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PACMAN: An integrated framework for advanced AI-based control experiments</a:t>
            </a:r>
            <a:endParaRPr b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190502" y="740979"/>
            <a:ext cx="4247400" cy="407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Prediction And Control using MachiNe learning (</a:t>
            </a: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PACMAN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) framework brings together real-time diagnostics and real-time actuators into one category within DIII-D control system.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It will serve as the </a:t>
            </a: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core platform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for the future AI-based integrated multi-actuator multi-instability control system (NOFO project)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BC9E40-6CF7-7078-2E59-4CD47E898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28" y="946150"/>
            <a:ext cx="47244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49ACC4-550F-B81F-A9E2-6B7D1E270A9C}"/>
              </a:ext>
            </a:extLst>
          </p:cNvPr>
          <p:cNvSpPr txBox="1"/>
          <p:nvPr/>
        </p:nvSpPr>
        <p:spPr>
          <a:xfrm>
            <a:off x="6496171" y="4536586"/>
            <a:ext cx="21398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Rothstein et al 2025 arXiv:2511.08818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3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AI Control for Fusion: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Demonstrating FPP solutions on DIII-D [NOFO project]</a:t>
            </a:r>
            <a:endParaRPr b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190500" y="740975"/>
            <a:ext cx="4812000" cy="407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Motivation</a:t>
            </a:r>
            <a:endParaRPr dirty="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We have demonstrated AI controllers for 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individual instabilities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mostly using 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single actuators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The next step is to build an 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integrated, multi-actuator control system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capable of managing 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multiple instabilities simultaneously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a requirement for ITER and future FPPs.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Main components</a:t>
            </a:r>
            <a:endParaRPr dirty="0"/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Feedforward scenario design with an 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interactive LLM</a:t>
            </a:r>
            <a:endParaRPr sz="1200" b="1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Multi-Actuator Control for precise deposition &amp; profile control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Robust monitoring: Diagnostic Failure Resilience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Real-time, failure-resilient profile reconstruction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PACMAN as the platform for integrated AI control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9C6CC82-4E68-4CF2-DB36-5BF1AD87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637" y="740975"/>
            <a:ext cx="3972863" cy="411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117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 b="0"/>
              <a:t>Seeing Through the Gaps:</a:t>
            </a:r>
            <a:br>
              <a:rPr lang="en-US" sz="1900" b="0"/>
            </a:br>
            <a:r>
              <a:rPr lang="en-US" sz="1900" b="0"/>
              <a:t>AI for Super-Resolution and Diagnostic Recovery in Fusion Devices</a:t>
            </a:r>
            <a:endParaRPr sz="1900"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55" name="Google Shape;155;p20" descr="A graph of a graph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9371" t="9916" r="6354" b="4224"/>
          <a:stretch/>
        </p:blipFill>
        <p:spPr>
          <a:xfrm>
            <a:off x="4072685" y="977797"/>
            <a:ext cx="3388450" cy="1972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4659558" y="2890168"/>
            <a:ext cx="548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(ms)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6328386" y="2890168"/>
            <a:ext cx="548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(ms)</a:t>
            </a:r>
            <a:endParaRPr/>
          </a:p>
        </p:txBody>
      </p:sp>
      <p:grpSp>
        <p:nvGrpSpPr>
          <p:cNvPr id="158" name="Google Shape;158;p20"/>
          <p:cNvGrpSpPr/>
          <p:nvPr/>
        </p:nvGrpSpPr>
        <p:grpSpPr>
          <a:xfrm>
            <a:off x="7415878" y="1343168"/>
            <a:ext cx="1735616" cy="1580726"/>
            <a:chOff x="7415878" y="1562111"/>
            <a:chExt cx="1735616" cy="1580726"/>
          </a:xfrm>
        </p:grpSpPr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29294" t="16893" r="27266" b="56163"/>
            <a:stretch/>
          </p:blipFill>
          <p:spPr>
            <a:xfrm>
              <a:off x="7495279" y="1562111"/>
              <a:ext cx="1595940" cy="1385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0"/>
            <p:cNvSpPr txBox="1"/>
            <p:nvPr/>
          </p:nvSpPr>
          <p:spPr>
            <a:xfrm>
              <a:off x="7462831" y="2728882"/>
              <a:ext cx="464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3792</a:t>
              </a:r>
              <a:endParaRPr/>
            </a:p>
          </p:txBody>
        </p:sp>
        <p:sp>
          <p:nvSpPr>
            <p:cNvPr id="161" name="Google Shape;161;p20"/>
            <p:cNvSpPr txBox="1"/>
            <p:nvPr/>
          </p:nvSpPr>
          <p:spPr>
            <a:xfrm>
              <a:off x="7778982" y="2795116"/>
              <a:ext cx="464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3796</a:t>
              </a:r>
              <a:endParaRPr/>
            </a:p>
          </p:txBody>
        </p:sp>
        <p:sp>
          <p:nvSpPr>
            <p:cNvPr id="162" name="Google Shape;162;p20"/>
            <p:cNvSpPr txBox="1"/>
            <p:nvPr/>
          </p:nvSpPr>
          <p:spPr>
            <a:xfrm>
              <a:off x="8062196" y="2847314"/>
              <a:ext cx="464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3800</a:t>
              </a:r>
              <a:endParaRPr/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8351366" y="2847314"/>
              <a:ext cx="464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0.8</a:t>
              </a:r>
              <a:endParaRPr/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8600815" y="2763244"/>
              <a:ext cx="464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0.6</a:t>
              </a:r>
              <a:endParaRPr/>
            </a:p>
          </p:txBody>
        </p:sp>
        <p:sp>
          <p:nvSpPr>
            <p:cNvPr id="165" name="Google Shape;165;p20"/>
            <p:cNvSpPr txBox="1"/>
            <p:nvPr/>
          </p:nvSpPr>
          <p:spPr>
            <a:xfrm>
              <a:off x="8833185" y="2705502"/>
              <a:ext cx="3063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0.4</a:t>
              </a:r>
              <a:endParaRPr/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7428272" y="2610450"/>
              <a:ext cx="1833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167" name="Google Shape;167;p20"/>
            <p:cNvSpPr txBox="1"/>
            <p:nvPr/>
          </p:nvSpPr>
          <p:spPr>
            <a:xfrm>
              <a:off x="7428271" y="2288509"/>
              <a:ext cx="1833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68" name="Google Shape;168;p20"/>
            <p:cNvSpPr txBox="1"/>
            <p:nvPr/>
          </p:nvSpPr>
          <p:spPr>
            <a:xfrm>
              <a:off x="7424465" y="1966459"/>
              <a:ext cx="1833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169" name="Google Shape;169;p20"/>
            <p:cNvSpPr txBox="1"/>
            <p:nvPr/>
          </p:nvSpPr>
          <p:spPr>
            <a:xfrm>
              <a:off x="7415878" y="1648311"/>
              <a:ext cx="1833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170" name="Google Shape;170;p20"/>
            <p:cNvSpPr txBox="1"/>
            <p:nvPr/>
          </p:nvSpPr>
          <p:spPr>
            <a:xfrm rot="-2626515">
              <a:off x="8480869" y="1893400"/>
              <a:ext cx="704651" cy="18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Measured TS</a:t>
              </a:r>
              <a:endParaRPr/>
            </a:p>
          </p:txBody>
        </p:sp>
        <p:sp>
          <p:nvSpPr>
            <p:cNvPr id="171" name="Google Shape;171;p20"/>
            <p:cNvSpPr txBox="1"/>
            <p:nvPr/>
          </p:nvSpPr>
          <p:spPr>
            <a:xfrm rot="688919">
              <a:off x="7594320" y="2863870"/>
              <a:ext cx="548579" cy="199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 (ms)</a:t>
              </a:r>
              <a:endParaRPr/>
            </a:p>
          </p:txBody>
        </p:sp>
        <p:sp>
          <p:nvSpPr>
            <p:cNvPr id="172" name="Google Shape;172;p20"/>
            <p:cNvSpPr txBox="1"/>
            <p:nvPr/>
          </p:nvSpPr>
          <p:spPr>
            <a:xfrm rot="-1080364">
              <a:off x="8472167" y="2847842"/>
              <a:ext cx="646356" cy="19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Location (m)</a:t>
              </a:r>
              <a:endParaRPr/>
            </a:p>
          </p:txBody>
        </p:sp>
      </p:grpSp>
      <p:sp>
        <p:nvSpPr>
          <p:cNvPr id="173" name="Google Shape;173;p20"/>
          <p:cNvSpPr txBox="1"/>
          <p:nvPr/>
        </p:nvSpPr>
        <p:spPr>
          <a:xfrm>
            <a:off x="6996566" y="1632922"/>
            <a:ext cx="344400" cy="215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6602660" y="1005091"/>
            <a:ext cx="668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Measured TS</a:t>
            </a:r>
            <a:endParaRPr/>
          </a:p>
        </p:txBody>
      </p:sp>
      <p:cxnSp>
        <p:nvCxnSpPr>
          <p:cNvPr id="175" name="Google Shape;175;p20"/>
          <p:cNvCxnSpPr/>
          <p:nvPr/>
        </p:nvCxnSpPr>
        <p:spPr>
          <a:xfrm flipH="1">
            <a:off x="6592551" y="1163392"/>
            <a:ext cx="143100" cy="1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6" name="Google Shape;176;p20"/>
          <p:cNvSpPr txBox="1"/>
          <p:nvPr/>
        </p:nvSpPr>
        <p:spPr>
          <a:xfrm>
            <a:off x="4152743" y="1966459"/>
            <a:ext cx="954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ELM captured by TS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5844185" y="1966458"/>
            <a:ext cx="88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ELMs missed by TS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7507673" y="856479"/>
            <a:ext cx="141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ELM cycle at time t=3796ms of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DIII-D discharge #174823</a:t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4323913" y="868327"/>
            <a:ext cx="2896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Several ELM cycles of DIII-D discharge #153671 near the edge (Z = 0.71m)</a:t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4202806" y="1028700"/>
            <a:ext cx="219000" cy="798000"/>
          </a:xfrm>
          <a:prstGeom prst="rect">
            <a:avLst/>
          </a:prstGeom>
          <a:solidFill>
            <a:srgbClr val="BFBFBF">
              <a:alpha val="3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5446448" y="1028700"/>
            <a:ext cx="610500" cy="798000"/>
          </a:xfrm>
          <a:prstGeom prst="rect">
            <a:avLst/>
          </a:prstGeom>
          <a:solidFill>
            <a:srgbClr val="BFBFBF">
              <a:alpha val="3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4202806" y="1826649"/>
            <a:ext cx="1412129" cy="160711"/>
          </a:xfrm>
          <a:custGeom>
            <a:avLst/>
            <a:gdLst/>
            <a:ahLst/>
            <a:cxnLst/>
            <a:rect l="l" t="t" r="r" b="b"/>
            <a:pathLst>
              <a:path w="1419225" h="161925" extrusionOk="0">
                <a:moveTo>
                  <a:pt x="3175" y="3175"/>
                </a:moveTo>
                <a:lnTo>
                  <a:pt x="231775" y="0"/>
                </a:lnTo>
                <a:lnTo>
                  <a:pt x="1419225" y="161925"/>
                </a:lnTo>
                <a:lnTo>
                  <a:pt x="0" y="161925"/>
                </a:lnTo>
                <a:cubicBezTo>
                  <a:pt x="1058" y="109008"/>
                  <a:pt x="2117" y="56092"/>
                  <a:pt x="3175" y="3175"/>
                </a:cubicBezTo>
                <a:close/>
              </a:path>
            </a:pathLst>
          </a:custGeom>
          <a:solidFill>
            <a:srgbClr val="BFBFBF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5450705" y="1834429"/>
            <a:ext cx="1863491" cy="160730"/>
          </a:xfrm>
          <a:custGeom>
            <a:avLst/>
            <a:gdLst/>
            <a:ahLst/>
            <a:cxnLst/>
            <a:rect l="l" t="t" r="r" b="b"/>
            <a:pathLst>
              <a:path w="1872855" h="161945" extrusionOk="0">
                <a:moveTo>
                  <a:pt x="2" y="0"/>
                </a:moveTo>
                <a:lnTo>
                  <a:pt x="605544" y="20"/>
                </a:lnTo>
                <a:lnTo>
                  <a:pt x="1872855" y="155555"/>
                </a:lnTo>
                <a:lnTo>
                  <a:pt x="447241" y="161945"/>
                </a:lnTo>
                <a:cubicBezTo>
                  <a:pt x="448299" y="109028"/>
                  <a:pt x="-1056" y="52917"/>
                  <a:pt x="2" y="0"/>
                </a:cubicBezTo>
                <a:close/>
              </a:path>
            </a:pathLst>
          </a:custGeom>
          <a:solidFill>
            <a:srgbClr val="BFBFBF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230416" y="845459"/>
            <a:ext cx="3705600" cy="3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67640" lvl="0" indent="-161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In extreme environments 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diagnostics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 can fail, degrade, or miss critical events due to 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limited resolution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167640" lvl="0" indent="-161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Edge Localized Modes (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ELMs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) happen in milliseconds, and 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Thomson Scattering</a:t>
            </a: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(TS) is usually too slow to capture their full dynamics.</a:t>
            </a:r>
            <a:endParaRPr/>
          </a:p>
          <a:p>
            <a:pPr marL="167640" lvl="0" indent="-533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200" b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431600" y="4658100"/>
            <a:ext cx="263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070C0"/>
                </a:solidFill>
              </a:rPr>
              <a:t>Jalalvand et al., Nat Comm 16, 8506 (2025)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117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/>
              <a:t>Seeing Through the Gaps:</a:t>
            </a:r>
            <a:br>
              <a:rPr lang="en-US" sz="1900" b="0"/>
            </a:br>
            <a:r>
              <a:rPr lang="en-US" sz="1900" b="0"/>
              <a:t>AI for Super-Resolution and Diagnostic Recovery in Fusion Devices</a:t>
            </a:r>
            <a:endParaRPr sz="1900"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93" name="Google Shape;193;p21" descr="A graph of a graph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9316" t="8912" r="5987" b="4805"/>
          <a:stretch/>
        </p:blipFill>
        <p:spPr>
          <a:xfrm>
            <a:off x="4070828" y="956448"/>
            <a:ext cx="3402551" cy="1980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230416" y="845459"/>
            <a:ext cx="3705600" cy="3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67640" lvl="0" indent="-161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In extreme environments 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diagnostics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 can fail, degrade, or miss critical events due to 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limited resolution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167640" lvl="0" indent="-161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Edge Localized Modes (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ELMs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) happen in milliseconds, and 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Thomson Scattering</a:t>
            </a: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(TS) is usually too slow to capture their full dynamics.</a:t>
            </a:r>
            <a:endParaRPr/>
          </a:p>
          <a:p>
            <a:pPr marL="167640" lvl="0" indent="-533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200" b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7640" lvl="0" indent="-161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AI model, so-called 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Diag2Diag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, leverages correlations among multiple sensors, recreating synthetic </a:t>
            </a:r>
            <a:r>
              <a:rPr lang="en-US" sz="1200" b="0" u="sng">
                <a:latin typeface="Century Gothic"/>
                <a:ea typeface="Century Gothic"/>
                <a:cs typeface="Century Gothic"/>
                <a:sym typeface="Century Gothic"/>
              </a:rPr>
              <a:t>super-resolution TS 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(SRTS) in MHz.</a:t>
            </a:r>
            <a:endParaRPr sz="1200" b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7640" lvl="0" indent="-161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Enabling observation of a </a:t>
            </a:r>
            <a:r>
              <a:rPr lang="en-US" sz="1200" b="0" u="sng">
                <a:latin typeface="Century Gothic"/>
                <a:ea typeface="Century Gothic"/>
                <a:cs typeface="Century Gothic"/>
                <a:sym typeface="Century Gothic"/>
              </a:rPr>
              <a:t>complete ELM cycle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 experimentally.</a:t>
            </a:r>
            <a:endParaRPr/>
          </a:p>
          <a:p>
            <a:pPr marL="167640" lvl="0" indent="-161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Revealing hidden physics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: The AI uncovered experimental evidence that </a:t>
            </a:r>
            <a:r>
              <a:rPr lang="en-US" sz="1200" b="0" u="sng">
                <a:latin typeface="Century Gothic"/>
                <a:ea typeface="Century Gothic"/>
                <a:cs typeface="Century Gothic"/>
                <a:sym typeface="Century Gothic"/>
              </a:rPr>
              <a:t>magnetic islands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 flatten plasma edges under external fields, confirming a long-standing </a:t>
            </a:r>
            <a:r>
              <a:rPr lang="en-US" sz="1200" b="0" u="sng">
                <a:latin typeface="Century Gothic"/>
                <a:ea typeface="Century Gothic"/>
                <a:cs typeface="Century Gothic"/>
                <a:sym typeface="Century Gothic"/>
              </a:rPr>
              <a:t>ELM suppression</a:t>
            </a:r>
            <a:r>
              <a:rPr lang="en-US" sz="1200" b="0">
                <a:latin typeface="Century Gothic"/>
                <a:ea typeface="Century Gothic"/>
                <a:cs typeface="Century Gothic"/>
                <a:sym typeface="Century Gothic"/>
              </a:rPr>
              <a:t> theory.</a:t>
            </a:r>
            <a:endParaRPr sz="1200" b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l="29513" t="16893" r="27046" b="56163"/>
          <a:stretch/>
        </p:blipFill>
        <p:spPr>
          <a:xfrm>
            <a:off x="7503727" y="1343173"/>
            <a:ext cx="1595940" cy="1385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7462831" y="2509939"/>
            <a:ext cx="46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3792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7778982" y="2576173"/>
            <a:ext cx="46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3796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8062196" y="2628371"/>
            <a:ext cx="46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3800</a:t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8351366" y="2628371"/>
            <a:ext cx="46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8600815" y="2544301"/>
            <a:ext cx="46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7428272" y="2391507"/>
            <a:ext cx="18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7428271" y="2069566"/>
            <a:ext cx="18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7424465" y="1747516"/>
            <a:ext cx="18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7415878" y="1429368"/>
            <a:ext cx="18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 rot="-2626515">
            <a:off x="8480869" y="1674457"/>
            <a:ext cx="704651" cy="18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Measured TS</a:t>
            </a:r>
            <a:endParaRPr/>
          </a:p>
        </p:txBody>
      </p:sp>
      <p:sp>
        <p:nvSpPr>
          <p:cNvPr id="206" name="Google Shape;206;p21"/>
          <p:cNvSpPr txBox="1"/>
          <p:nvPr/>
        </p:nvSpPr>
        <p:spPr>
          <a:xfrm>
            <a:off x="8833185" y="2486559"/>
            <a:ext cx="3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0.4</a:t>
            </a:r>
            <a:endParaRPr/>
          </a:p>
        </p:txBody>
      </p:sp>
      <p:sp>
        <p:nvSpPr>
          <p:cNvPr id="207" name="Google Shape;207;p21"/>
          <p:cNvSpPr txBox="1"/>
          <p:nvPr/>
        </p:nvSpPr>
        <p:spPr>
          <a:xfrm rot="750197">
            <a:off x="8528880" y="1187890"/>
            <a:ext cx="511327" cy="1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i="0" u="none" strike="noStrike" cap="non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rPr>
              <a:t>SRTS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8254182" y="1281926"/>
            <a:ext cx="726615" cy="180213"/>
          </a:xfrm>
          <a:custGeom>
            <a:avLst/>
            <a:gdLst/>
            <a:ahLst/>
            <a:cxnLst/>
            <a:rect l="l" t="t" r="r" b="b"/>
            <a:pathLst>
              <a:path w="695325" h="209550" extrusionOk="0">
                <a:moveTo>
                  <a:pt x="0" y="69850"/>
                </a:moveTo>
                <a:lnTo>
                  <a:pt x="695325" y="209550"/>
                </a:lnTo>
                <a:lnTo>
                  <a:pt x="552450" y="63500"/>
                </a:lnTo>
                <a:lnTo>
                  <a:pt x="298450" y="0"/>
                </a:lnTo>
                <a:lnTo>
                  <a:pt x="0" y="69850"/>
                </a:lnTo>
                <a:close/>
              </a:path>
            </a:pathLst>
          </a:custGeom>
          <a:gradFill>
            <a:gsLst>
              <a:gs pos="0">
                <a:srgbClr val="80B7FF"/>
              </a:gs>
              <a:gs pos="50000">
                <a:srgbClr val="B2D0FF"/>
              </a:gs>
              <a:gs pos="100000">
                <a:srgbClr val="D9E7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602660" y="1005091"/>
            <a:ext cx="668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Measured TS</a:t>
            </a:r>
            <a:endParaRPr/>
          </a:p>
        </p:txBody>
      </p:sp>
      <p:cxnSp>
        <p:nvCxnSpPr>
          <p:cNvPr id="210" name="Google Shape;210;p21"/>
          <p:cNvCxnSpPr/>
          <p:nvPr/>
        </p:nvCxnSpPr>
        <p:spPr>
          <a:xfrm flipH="1">
            <a:off x="6592551" y="1163392"/>
            <a:ext cx="143100" cy="1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1" name="Google Shape;211;p21"/>
          <p:cNvSpPr txBox="1"/>
          <p:nvPr/>
        </p:nvSpPr>
        <p:spPr>
          <a:xfrm>
            <a:off x="4835710" y="1007484"/>
            <a:ext cx="36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90FF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1F90FF"/>
                </a:solidFill>
                <a:latin typeface="Calibri"/>
                <a:ea typeface="Calibri"/>
                <a:cs typeface="Calibri"/>
                <a:sym typeface="Calibri"/>
              </a:rPr>
              <a:t>SRTS</a:t>
            </a:r>
            <a:endParaRPr/>
          </a:p>
        </p:txBody>
      </p:sp>
      <p:cxnSp>
        <p:nvCxnSpPr>
          <p:cNvPr id="212" name="Google Shape;212;p21"/>
          <p:cNvCxnSpPr/>
          <p:nvPr/>
        </p:nvCxnSpPr>
        <p:spPr>
          <a:xfrm>
            <a:off x="5143861" y="1115824"/>
            <a:ext cx="110700" cy="202200"/>
          </a:xfrm>
          <a:prstGeom prst="straightConnector1">
            <a:avLst/>
          </a:prstGeom>
          <a:noFill/>
          <a:ln w="9525" cap="flat" cmpd="sng">
            <a:solidFill>
              <a:srgbClr val="1F90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3" name="Google Shape;213;p21"/>
          <p:cNvSpPr txBox="1"/>
          <p:nvPr/>
        </p:nvSpPr>
        <p:spPr>
          <a:xfrm>
            <a:off x="4659558" y="2890168"/>
            <a:ext cx="548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(ms)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6328386" y="2890168"/>
            <a:ext cx="548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(ms)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6996566" y="1632922"/>
            <a:ext cx="344400" cy="215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 rot="-2626515">
            <a:off x="8480869" y="1674457"/>
            <a:ext cx="704651" cy="18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Measured TS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 rot="688919">
            <a:off x="7594320" y="2644927"/>
            <a:ext cx="548579" cy="19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(ms)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 rot="-1080364">
            <a:off x="8472167" y="2628899"/>
            <a:ext cx="646356" cy="19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Location (m)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4152743" y="1966459"/>
            <a:ext cx="131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ELM captured by TS and SRTS</a:t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5844185" y="1966458"/>
            <a:ext cx="901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ELMs missed by TS</a:t>
            </a:r>
            <a:endParaRPr sz="7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4323913" y="868327"/>
            <a:ext cx="2896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Several ELM cycles of DIII-D discharge #153671 near the edge (Z = 0.71m)</a:t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7507673" y="856479"/>
            <a:ext cx="141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ELM cycle at time t=3796ms of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DIII-D discharge #174823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5844185" y="2056301"/>
            <a:ext cx="841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Captured by SRTS</a:t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4202806" y="1028700"/>
            <a:ext cx="219000" cy="798000"/>
          </a:xfrm>
          <a:prstGeom prst="rect">
            <a:avLst/>
          </a:prstGeom>
          <a:solidFill>
            <a:srgbClr val="BFBFBF">
              <a:alpha val="3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5446448" y="1028700"/>
            <a:ext cx="610500" cy="798000"/>
          </a:xfrm>
          <a:prstGeom prst="rect">
            <a:avLst/>
          </a:prstGeom>
          <a:solidFill>
            <a:srgbClr val="BFBFBF">
              <a:alpha val="3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4202806" y="1826649"/>
            <a:ext cx="1412129" cy="160711"/>
          </a:xfrm>
          <a:custGeom>
            <a:avLst/>
            <a:gdLst/>
            <a:ahLst/>
            <a:cxnLst/>
            <a:rect l="l" t="t" r="r" b="b"/>
            <a:pathLst>
              <a:path w="1419225" h="161925" extrusionOk="0">
                <a:moveTo>
                  <a:pt x="3175" y="3175"/>
                </a:moveTo>
                <a:lnTo>
                  <a:pt x="231775" y="0"/>
                </a:lnTo>
                <a:lnTo>
                  <a:pt x="1419225" y="161925"/>
                </a:lnTo>
                <a:lnTo>
                  <a:pt x="0" y="161925"/>
                </a:lnTo>
                <a:cubicBezTo>
                  <a:pt x="1058" y="109008"/>
                  <a:pt x="2117" y="56092"/>
                  <a:pt x="3175" y="3175"/>
                </a:cubicBezTo>
                <a:close/>
              </a:path>
            </a:pathLst>
          </a:custGeom>
          <a:solidFill>
            <a:srgbClr val="BFBFBF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5450705" y="1834429"/>
            <a:ext cx="1863491" cy="160730"/>
          </a:xfrm>
          <a:custGeom>
            <a:avLst/>
            <a:gdLst/>
            <a:ahLst/>
            <a:cxnLst/>
            <a:rect l="l" t="t" r="r" b="b"/>
            <a:pathLst>
              <a:path w="1872855" h="161945" extrusionOk="0">
                <a:moveTo>
                  <a:pt x="2" y="0"/>
                </a:moveTo>
                <a:lnTo>
                  <a:pt x="605544" y="20"/>
                </a:lnTo>
                <a:lnTo>
                  <a:pt x="1872855" y="155555"/>
                </a:lnTo>
                <a:lnTo>
                  <a:pt x="447241" y="161945"/>
                </a:lnTo>
                <a:cubicBezTo>
                  <a:pt x="448299" y="109028"/>
                  <a:pt x="-1056" y="52917"/>
                  <a:pt x="2" y="0"/>
                </a:cubicBezTo>
                <a:close/>
              </a:path>
            </a:pathLst>
          </a:custGeom>
          <a:solidFill>
            <a:srgbClr val="BFBFBF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21"/>
          <p:cNvGrpSpPr/>
          <p:nvPr/>
        </p:nvGrpSpPr>
        <p:grpSpPr>
          <a:xfrm>
            <a:off x="4027857" y="3228309"/>
            <a:ext cx="4589375" cy="1426575"/>
            <a:chOff x="-2" y="1276498"/>
            <a:chExt cx="9144003" cy="2842349"/>
          </a:xfrm>
        </p:grpSpPr>
        <p:pic>
          <p:nvPicPr>
            <p:cNvPr id="229" name="Google Shape;229;p21"/>
            <p:cNvPicPr preferRelativeResize="0"/>
            <p:nvPr/>
          </p:nvPicPr>
          <p:blipFill rotWithShape="1">
            <a:blip r:embed="rId6">
              <a:alphaModFix/>
            </a:blip>
            <a:srcRect b="63414"/>
            <a:stretch/>
          </p:blipFill>
          <p:spPr>
            <a:xfrm>
              <a:off x="-2" y="1276498"/>
              <a:ext cx="9144003" cy="2842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1"/>
            <p:cNvPicPr preferRelativeResize="0"/>
            <p:nvPr/>
          </p:nvPicPr>
          <p:blipFill rotWithShape="1">
            <a:blip r:embed="rId6">
              <a:alphaModFix/>
            </a:blip>
            <a:srcRect l="57625" t="1814" r="26268" b="96310"/>
            <a:stretch/>
          </p:blipFill>
          <p:spPr>
            <a:xfrm>
              <a:off x="7501318" y="3789631"/>
              <a:ext cx="1229989" cy="2680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1"/>
          <p:cNvSpPr txBox="1"/>
          <p:nvPr/>
        </p:nvSpPr>
        <p:spPr>
          <a:xfrm>
            <a:off x="6431600" y="4658100"/>
            <a:ext cx="263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70C0"/>
                </a:solidFill>
              </a:rPr>
              <a:t>Jalalvand et al., Nat Comm 16, 8506 (2025)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117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Avoiding tearing mode instabilities with RL at DIII-D</a:t>
            </a:r>
            <a:endParaRPr b="0"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5">
            <a:alphaModFix/>
          </a:blip>
          <a:srcRect t="56204" b="425"/>
          <a:stretch/>
        </p:blipFill>
        <p:spPr>
          <a:xfrm>
            <a:off x="386551" y="3209600"/>
            <a:ext cx="2646350" cy="15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60910" y="2124401"/>
            <a:ext cx="5658321" cy="270566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568966" y="4631282"/>
            <a:ext cx="228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(Concept of tearing avoidance)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4714866" y="4668017"/>
            <a:ext cx="2302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(Implementation in DIII-D PCS)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3968735" y="766892"/>
            <a:ext cx="5266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14307" marR="0" lvl="0" indent="-214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-US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AI control: Objective is to avoid instability while pushing up performance.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7" marR="0" lvl="0" indent="-1190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7" marR="0" lvl="0" indent="-214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-US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Preemptive control of beam power and plasma shape can avoid the onset of tearing modes.</a:t>
            </a:r>
            <a:endParaRPr/>
          </a:p>
          <a:p>
            <a:pPr marL="214307" marR="0" lvl="0" indent="-1190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7041195" y="4783875"/>
            <a:ext cx="217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70C0"/>
                </a:solidFill>
              </a:rPr>
              <a:t>Seo et al., Nature 626, 746–751 (2024)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203223" y="618780"/>
            <a:ext cx="307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RL-controller tries to avoid TM while keeping the gain as high as possible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tm-control-nature.mp4">
            <a:hlinkClick r:id="" action="ppaction://media"/>
            <a:extLst>
              <a:ext uri="{FF2B5EF4-FFF2-40B4-BE49-F238E27FC236}">
                <a16:creationId xmlns:a16="http://schemas.microsoft.com/office/drawing/2014/main" id="{8585080B-0583-7AA6-B7A4-A056B31E0B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7836" y="1193497"/>
            <a:ext cx="3220578" cy="163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>
            <a:spLocks noGrp="1"/>
          </p:cNvSpPr>
          <p:nvPr>
            <p:ph type="title"/>
          </p:nvPr>
        </p:nvSpPr>
        <p:spPr>
          <a:xfrm>
            <a:off x="-1" y="1"/>
            <a:ext cx="78513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Physics-informed AI-based adaptive 3D control is key to achieve highest fusion performance without harmful edge energy burst</a:t>
            </a:r>
            <a:endParaRPr b="0"/>
          </a:p>
        </p:txBody>
      </p:sp>
      <p:sp>
        <p:nvSpPr>
          <p:cNvPr id="253" name="Google Shape;253;p23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222948" y="3353600"/>
            <a:ext cx="5871600" cy="16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•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Conventional</a:t>
            </a:r>
            <a:r>
              <a:rPr lang="en-US" sz="15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3D-field has empirically optimized waveform (</a:t>
            </a:r>
            <a:r>
              <a:rPr lang="en-US" sz="15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Coil configuration</a:t>
            </a:r>
            <a:r>
              <a:rPr lang="en-US" sz="15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>
                <a:solidFill>
                  <a:srgbClr val="F00082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lang="en-US" sz="1500" i="0" u="none" strike="noStrike" cap="none">
                <a:solidFill>
                  <a:srgbClr val="F00082"/>
                </a:solidFill>
                <a:latin typeface="Calibri"/>
                <a:ea typeface="Calibri"/>
                <a:cs typeface="Calibri"/>
                <a:sym typeface="Calibri"/>
              </a:rPr>
              <a:t> Non-ITER applicable.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•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ML-surrogate</a:t>
            </a:r>
            <a:r>
              <a:rPr lang="en-US" sz="15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 to the Physics Model (GPEC-NET) for automatic coil configurations.</a:t>
            </a:r>
            <a:endParaRPr sz="150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•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</a:t>
            </a:r>
            <a:r>
              <a:rPr lang="en-US" sz="15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&amp; adaptive ELM control in KSTAR without human decision.</a:t>
            </a:r>
            <a:endParaRPr sz="15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67" y="597598"/>
            <a:ext cx="5285828" cy="270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 descr="텍스트, 스크린샷, 도표, 그래프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0421" y="742950"/>
            <a:ext cx="3071952" cy="25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6127075" y="3353600"/>
            <a:ext cx="2745300" cy="854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fusion performance achieved in two devices. Also, longest discharge at KSTAR.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6364250" y="4465650"/>
            <a:ext cx="234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70C0"/>
                </a:solidFill>
              </a:rPr>
              <a:t>Kim et al 2024 Nat Commun 15, 3990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117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Detachment control at KSTAR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An AI-based diagnostic failure mitigation</a:t>
            </a:r>
            <a:endParaRPr b="0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124550" y="586167"/>
            <a:ext cx="45207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67640" lvl="0" indent="-16129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•"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designed a detachment controller using InfraRed Visible Bolometer (</a:t>
            </a: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IRVB)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 the main diagnostic to track the radiation front.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7640" lvl="0" indent="-16129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•"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But </a:t>
            </a:r>
            <a:r>
              <a:rPr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IRVB broke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only a few days before the experiment.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7640" lvl="0" indent="-16129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•"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used the </a:t>
            </a:r>
            <a:r>
              <a:rPr lang="en-US" sz="1200" b="1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Diag2Diag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approach to generate the same input to the controller from </a:t>
            </a: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AXUV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Langmuir Probe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 we could have with IRVB.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64" y="2383057"/>
            <a:ext cx="3695698" cy="25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 title="Picture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927" y="1603825"/>
            <a:ext cx="2408564" cy="27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 title="Picture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850" y="1603824"/>
            <a:ext cx="2416138" cy="27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/>
        </p:nvSpPr>
        <p:spPr>
          <a:xfrm>
            <a:off x="4484075" y="586158"/>
            <a:ext cx="4557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67640" lvl="0" indent="-16129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•"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a result, we demonstrated </a:t>
            </a: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AI-driven detachment control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varying target detachment level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7640" lvl="0" indent="-16129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•"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 successful attempt </a:t>
            </a: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AI-driven diagnostic coupling in KSTAR detachment control</a:t>
            </a:r>
            <a:endParaRPr sz="12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4713900" y="4386550"/>
            <a:ext cx="423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𝛽</a:t>
            </a:r>
            <a:r>
              <a:rPr lang="en-US" sz="1200" baseline="-2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degradation reduced from 11% to 7% in lower target detachment level → can tune trade-off!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11700" cy="543900"/>
          </a:xfrm>
          <a:prstGeom prst="rect">
            <a:avLst/>
          </a:prstGeom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TokEye: Automating Diagnostic Analysis for Fusion</a:t>
            </a:r>
            <a:endParaRPr b="0"/>
          </a:p>
        </p:txBody>
      </p:sp>
      <p:sp>
        <p:nvSpPr>
          <p:cNvPr id="278" name="Google Shape;278;p25"/>
          <p:cNvSpPr txBox="1">
            <a:spLocks noGrp="1"/>
          </p:cNvSpPr>
          <p:nvPr>
            <p:ph type="sldNum" idx="12"/>
          </p:nvPr>
        </p:nvSpPr>
        <p:spPr>
          <a:xfrm>
            <a:off x="8463516" y="0"/>
            <a:ext cx="680400" cy="53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body" idx="1"/>
          </p:nvPr>
        </p:nvSpPr>
        <p:spPr>
          <a:xfrm>
            <a:off x="47350" y="609675"/>
            <a:ext cx="4293000" cy="453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 dirty="0"/>
              <a:t>The Challenge</a:t>
            </a:r>
            <a:r>
              <a:rPr lang="en-US" sz="1800" dirty="0"/>
              <a:t>: Almost all analysis in fusion is </a:t>
            </a:r>
            <a:r>
              <a:rPr lang="en-US" sz="1800" b="1" dirty="0"/>
              <a:t>diagnostic-specific</a:t>
            </a:r>
            <a:r>
              <a:rPr lang="en-US" sz="1800" dirty="0"/>
              <a:t>, needing extensive tuning to extract useful info. This makes automated signal extraction for both scientists and AI labelling very challenging.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 dirty="0"/>
              <a:t>The Vision: </a:t>
            </a:r>
            <a:r>
              <a:rPr lang="en-US" sz="1800" dirty="0"/>
              <a:t>During experiments and between, we want a fast way to process and keep track of all diagnostics.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-US" sz="1800" b="1" dirty="0"/>
              <a:t>Solution:</a:t>
            </a:r>
            <a:r>
              <a:rPr lang="en-US" sz="1800" dirty="0"/>
              <a:t> An automated enhancement and labeling tool for fusion multi-diagnostics analysis. Supports many diagnostics not limited to CO2, ECE, Magnetics, BES…</a:t>
            </a:r>
            <a:endParaRPr sz="1800" dirty="0"/>
          </a:p>
        </p:txBody>
      </p:sp>
      <p:pic>
        <p:nvPicPr>
          <p:cNvPr id="280" name="Google Shape;280;p25" title="Screenshot 2025-12-09 at 15.29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400" y="742950"/>
            <a:ext cx="4803600" cy="182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9CD8E2-BD14-A89B-24D6-809C93A59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21" y="3246826"/>
            <a:ext cx="4767943" cy="1011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DBA08-B232-892B-163D-4A027D9A191B}"/>
              </a:ext>
            </a:extLst>
          </p:cNvPr>
          <p:cNvSpPr txBox="1"/>
          <p:nvPr/>
        </p:nvSpPr>
        <p:spPr>
          <a:xfrm>
            <a:off x="6211455" y="4257963"/>
            <a:ext cx="675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 </a:t>
            </a:r>
            <a:r>
              <a:rPr lang="en-US" sz="1100" dirty="0">
                <a:sym typeface="Wingdings" pitchFamily="2" charset="2"/>
              </a:rPr>
              <a:t>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2731C-B311-0D46-02CF-36D1A79BB856}"/>
              </a:ext>
            </a:extLst>
          </p:cNvPr>
          <p:cNvSpPr txBox="1"/>
          <p:nvPr/>
        </p:nvSpPr>
        <p:spPr>
          <a:xfrm>
            <a:off x="4559560" y="2985216"/>
            <a:ext cx="3978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Automatic enhancement and pattern detection on DIII-D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PPL Theme 2">
      <a:dk1>
        <a:srgbClr val="000000"/>
      </a:dk1>
      <a:lt1>
        <a:srgbClr val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A21E1F"/>
      </a:accent5>
      <a:accent6>
        <a:srgbClr val="7AB775"/>
      </a:accent6>
      <a:hlink>
        <a:srgbClr val="2C89C5"/>
      </a:hlink>
      <a:folHlink>
        <a:srgbClr val="2B7F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ff60116-7431-425d-b5af-077d7791bda4}" enabled="0" method="" siteId="{2ff60116-7431-425d-b5af-077d7791bda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1264</Words>
  <Application>Microsoft Macintosh PowerPoint</Application>
  <PresentationFormat>On-screen Show (16:9)</PresentationFormat>
  <Paragraphs>163</Paragraphs>
  <Slides>13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Century Gothic</vt:lpstr>
      <vt:lpstr>Times New Roman</vt:lpstr>
      <vt:lpstr>Georgia</vt:lpstr>
      <vt:lpstr>Wingdings</vt:lpstr>
      <vt:lpstr>Cabin</vt:lpstr>
      <vt:lpstr>Arial</vt:lpstr>
      <vt:lpstr>Default Theme</vt:lpstr>
      <vt:lpstr>Advances of AI in Fusion Dec 10, 2025 E. Kolemen</vt:lpstr>
      <vt:lpstr>PACMAN: An integrated framework for advanced AI-based control experiments</vt:lpstr>
      <vt:lpstr>AI Control for Fusion: Demonstrating FPP solutions on DIII-D [NOFO project]</vt:lpstr>
      <vt:lpstr>Seeing Through the Gaps: AI for Super-Resolution and Diagnostic Recovery in Fusion Devices</vt:lpstr>
      <vt:lpstr>Seeing Through the Gaps: AI for Super-Resolution and Diagnostic Recovery in Fusion Devices</vt:lpstr>
      <vt:lpstr>Avoiding tearing mode instabilities with RL at DIII-D</vt:lpstr>
      <vt:lpstr>Physics-informed AI-based adaptive 3D control is key to achieve highest fusion performance without harmful edge energy burst</vt:lpstr>
      <vt:lpstr>Detachment control at KSTAR An AI-based diagnostic failure mitigation</vt:lpstr>
      <vt:lpstr>TokEye: Automating Diagnostic Analysis for Fusion</vt:lpstr>
      <vt:lpstr>Generalizable predictors to guide ITER operation: Combining physics-based + data-driven models</vt:lpstr>
      <vt:lpstr>FAITH: Fusion Artificial Intelligence Toolkit &amp; Hub</vt:lpstr>
      <vt:lpstr>Coordinating Gyrotrons for Advanced ECH Control</vt:lpstr>
      <vt:lpstr>RTCAKENN: Predict  kinetic profiles in real-time with offline quality under severe conditions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KolemenLab AI summary Dec. 2025</dc:title>
  <dc:subject/>
  <dc:creator>A. Jalalvand</dc:creator>
  <cp:keywords/>
  <dc:description/>
  <cp:lastModifiedBy>Azarakhsh Jalalvand</cp:lastModifiedBy>
  <cp:revision>1</cp:revision>
  <dcterms:modified xsi:type="dcterms:W3CDTF">2025-12-10T22:06:23Z</dcterms:modified>
  <cp:category/>
</cp:coreProperties>
</file>